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2" r:id="rId2"/>
    <p:sldId id="263" r:id="rId3"/>
    <p:sldId id="257" r:id="rId4"/>
    <p:sldId id="258" r:id="rId5"/>
    <p:sldId id="264" r:id="rId6"/>
    <p:sldId id="266" r:id="rId7"/>
    <p:sldId id="271" r:id="rId8"/>
    <p:sldId id="260" r:id="rId9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9A9"/>
    <a:srgbClr val="D3D3D3"/>
    <a:srgbClr val="FFC0CB"/>
    <a:srgbClr val="FF0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25"/>
    <p:restoredTop sz="94825"/>
  </p:normalViewPr>
  <p:slideViewPr>
    <p:cSldViewPr snapToGrid="0">
      <p:cViewPr>
        <p:scale>
          <a:sx n="91" d="100"/>
          <a:sy n="91" d="100"/>
        </p:scale>
        <p:origin x="28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795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09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0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8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35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42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289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04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85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7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67F6B-6C22-6440-960A-77F284876583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69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9D6E9E-7211-A444-6206-1E8156248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74" y="1596602"/>
            <a:ext cx="2747745" cy="3223694"/>
          </a:xfrm>
          <a:prstGeom prst="rect">
            <a:avLst/>
          </a:prstGeom>
        </p:spPr>
      </p:pic>
      <p:pic>
        <p:nvPicPr>
          <p:cNvPr id="3" name="Picture 2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AD521E35-6D1E-E55A-5B21-512968D1F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47" t="10758" r="15028" b="11630"/>
          <a:stretch/>
        </p:blipFill>
        <p:spPr>
          <a:xfrm>
            <a:off x="3074433" y="1611229"/>
            <a:ext cx="3564114" cy="317377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map of the world&#10;&#10;Description automatically generated with low confidence">
            <a:extLst>
              <a:ext uri="{FF2B5EF4-FFF2-40B4-BE49-F238E27FC236}">
                <a16:creationId xmlns:a16="http://schemas.microsoft.com/office/drawing/2014/main" id="{52BFFDE0-94EB-6D2E-521C-A1333FBC20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16" t="22580" r="3011" b="23387"/>
          <a:stretch/>
        </p:blipFill>
        <p:spPr>
          <a:xfrm>
            <a:off x="309716" y="4866974"/>
            <a:ext cx="6341809" cy="29644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7539401-2207-45D5-8B16-F837177B5D16}"/>
              </a:ext>
            </a:extLst>
          </p:cNvPr>
          <p:cNvSpPr/>
          <p:nvPr/>
        </p:nvSpPr>
        <p:spPr>
          <a:xfrm>
            <a:off x="3112978" y="5250426"/>
            <a:ext cx="485628" cy="54569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B3BEAA-0926-26C2-C1FC-22EA5E8678FC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598606" y="5796116"/>
            <a:ext cx="840326" cy="2666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2B166C7-BBEA-CF34-4B07-517798D8293E}"/>
              </a:ext>
            </a:extLst>
          </p:cNvPr>
          <p:cNvSpPr/>
          <p:nvPr/>
        </p:nvSpPr>
        <p:spPr>
          <a:xfrm>
            <a:off x="5389144" y="5417574"/>
            <a:ext cx="485628" cy="54569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7D17EB5-4C48-AB04-E391-CAD78EAFB7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1102" y="4045685"/>
            <a:ext cx="975915" cy="6780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FDB6D8E-EB9E-A767-7459-A06A6CE4CCEA}"/>
              </a:ext>
            </a:extLst>
          </p:cNvPr>
          <p:cNvSpPr txBox="1"/>
          <p:nvPr/>
        </p:nvSpPr>
        <p:spPr>
          <a:xfrm>
            <a:off x="542022" y="241816"/>
            <a:ext cx="57115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1. A) Principal components analysis (PCA) trained with native oysters from Korea and Japan. Population colors reflect a blue-to-red gradient from the 1</a:t>
            </a:r>
            <a:r>
              <a:rPr lang="en-US" sz="1050" baseline="30000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axis of the PCA. Populations are mapped onto geography in B) Japan and Korea and C) worldwide. Regional locations of three native oyster strains (</a:t>
            </a:r>
            <a:r>
              <a:rPr lang="en-US" sz="1050" i="1" dirty="0" err="1">
                <a:latin typeface="Arial" panose="020B0604020202020204" pitchFamily="34" charset="0"/>
                <a:cs typeface="Arial" panose="020B0604020202020204" pitchFamily="34" charset="0"/>
              </a:rPr>
              <a:t>sensu</a:t>
            </a:r>
            <a:r>
              <a:rPr lang="en-US" sz="105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Imai and Sakai 1961) are indicated.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18B2B5-0E74-51A8-95BF-3EDB9A5A278B}"/>
              </a:ext>
            </a:extLst>
          </p:cNvPr>
          <p:cNvSpPr txBox="1"/>
          <p:nvPr/>
        </p:nvSpPr>
        <p:spPr>
          <a:xfrm>
            <a:off x="381561" y="159651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93B4D7-40EC-9E19-4F88-8EF8178262AE}"/>
              </a:ext>
            </a:extLst>
          </p:cNvPr>
          <p:cNvSpPr txBox="1"/>
          <p:nvPr/>
        </p:nvSpPr>
        <p:spPr>
          <a:xfrm>
            <a:off x="3141405" y="159446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43656D-4670-EB5F-7126-FC428793A152}"/>
              </a:ext>
            </a:extLst>
          </p:cNvPr>
          <p:cNvSpPr txBox="1"/>
          <p:nvPr/>
        </p:nvSpPr>
        <p:spPr>
          <a:xfrm>
            <a:off x="381561" y="4844592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C974EE5-FC78-A5BE-1EC4-4CBF0D1B1D1E}"/>
              </a:ext>
            </a:extLst>
          </p:cNvPr>
          <p:cNvSpPr txBox="1"/>
          <p:nvPr/>
        </p:nvSpPr>
        <p:spPr>
          <a:xfrm rot="20680019">
            <a:off x="5403931" y="2110058"/>
            <a:ext cx="7664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Hokkaido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9BEED2A-8C7C-8C90-E9B6-E1F3BD5E7BE5}"/>
              </a:ext>
            </a:extLst>
          </p:cNvPr>
          <p:cNvSpPr txBox="1"/>
          <p:nvPr/>
        </p:nvSpPr>
        <p:spPr>
          <a:xfrm rot="17560353">
            <a:off x="5131492" y="2920665"/>
            <a:ext cx="5180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Miyagi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191F26-2641-D9CA-87E7-863AAB42F83B}"/>
              </a:ext>
            </a:extLst>
          </p:cNvPr>
          <p:cNvSpPr txBox="1"/>
          <p:nvPr/>
        </p:nvSpPr>
        <p:spPr>
          <a:xfrm rot="20921866">
            <a:off x="4156194" y="3510841"/>
            <a:ext cx="704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Hiroshima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E5FAB7B-1075-DE7D-61CA-C544F9447FF3}"/>
              </a:ext>
            </a:extLst>
          </p:cNvPr>
          <p:cNvSpPr txBox="1"/>
          <p:nvPr/>
        </p:nvSpPr>
        <p:spPr>
          <a:xfrm>
            <a:off x="1909557" y="2220723"/>
            <a:ext cx="7664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Hokkaido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E340482-CABC-750D-6C47-2EA8528D0E31}"/>
              </a:ext>
            </a:extLst>
          </p:cNvPr>
          <p:cNvSpPr txBox="1"/>
          <p:nvPr/>
        </p:nvSpPr>
        <p:spPr>
          <a:xfrm>
            <a:off x="1929611" y="3036081"/>
            <a:ext cx="5180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Miyagi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0E76AF7-04C2-F33D-884C-CDD8B6AF9241}"/>
              </a:ext>
            </a:extLst>
          </p:cNvPr>
          <p:cNvSpPr txBox="1"/>
          <p:nvPr/>
        </p:nvSpPr>
        <p:spPr>
          <a:xfrm>
            <a:off x="967999" y="4138510"/>
            <a:ext cx="704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Hiroshima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104501E-EA01-5D30-163C-54483DAFB201}"/>
              </a:ext>
            </a:extLst>
          </p:cNvPr>
          <p:cNvSpPr txBox="1"/>
          <p:nvPr/>
        </p:nvSpPr>
        <p:spPr>
          <a:xfrm>
            <a:off x="807954" y="5840153"/>
            <a:ext cx="6719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0B6100-4723-5687-51B0-DF5214667BF1}"/>
              </a:ext>
            </a:extLst>
          </p:cNvPr>
          <p:cNvSpPr txBox="1"/>
          <p:nvPr/>
        </p:nvSpPr>
        <p:spPr>
          <a:xfrm>
            <a:off x="641627" y="5396006"/>
            <a:ext cx="683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Canada and WA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5DE15A9-9013-7A25-6FDA-4C001FA648BF}"/>
              </a:ext>
            </a:extLst>
          </p:cNvPr>
          <p:cNvSpPr txBox="1"/>
          <p:nvPr/>
        </p:nvSpPr>
        <p:spPr>
          <a:xfrm>
            <a:off x="1656067" y="6735806"/>
            <a:ext cx="447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Chile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3FD74C-CD4A-9E19-7103-A515BCC327C8}"/>
              </a:ext>
            </a:extLst>
          </p:cNvPr>
          <p:cNvSpPr txBox="1"/>
          <p:nvPr/>
        </p:nvSpPr>
        <p:spPr>
          <a:xfrm>
            <a:off x="2362093" y="6979438"/>
            <a:ext cx="6783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Argentina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D069185-18F1-E9A3-D150-2341974D5FB4}"/>
              </a:ext>
            </a:extLst>
          </p:cNvPr>
          <p:cNvSpPr txBox="1"/>
          <p:nvPr/>
        </p:nvSpPr>
        <p:spPr>
          <a:xfrm>
            <a:off x="5754869" y="7119774"/>
            <a:ext cx="8643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New Zealand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2FCA69-1AAA-F04C-83C3-C8E4B2715DD3}"/>
              </a:ext>
            </a:extLst>
          </p:cNvPr>
          <p:cNvSpPr txBox="1"/>
          <p:nvPr/>
        </p:nvSpPr>
        <p:spPr>
          <a:xfrm>
            <a:off x="2597522" y="5417574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Europe</a:t>
            </a:r>
          </a:p>
        </p:txBody>
      </p:sp>
      <p:pic>
        <p:nvPicPr>
          <p:cNvPr id="8" name="Picture 7" descr="Map&#10;&#10;Description automatically generated with medium confidence">
            <a:extLst>
              <a:ext uri="{FF2B5EF4-FFF2-40B4-BE49-F238E27FC236}">
                <a16:creationId xmlns:a16="http://schemas.microsoft.com/office/drawing/2014/main" id="{59FCF56E-B9DF-4228-3008-4425526138B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583" t="12040" r="27704" b="24524"/>
          <a:stretch/>
        </p:blipFill>
        <p:spPr>
          <a:xfrm>
            <a:off x="3679280" y="6062762"/>
            <a:ext cx="1519304" cy="16866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1B547E9-063D-2BF3-737E-FCC4097F72EC}"/>
              </a:ext>
            </a:extLst>
          </p:cNvPr>
          <p:cNvSpPr txBox="1"/>
          <p:nvPr/>
        </p:nvSpPr>
        <p:spPr>
          <a:xfrm>
            <a:off x="5874772" y="5523271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Native range </a:t>
            </a:r>
          </a:p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See B</a:t>
            </a:r>
          </a:p>
        </p:txBody>
      </p:sp>
    </p:spTree>
    <p:extLst>
      <p:ext uri="{BB962C8B-B14F-4D97-AF65-F5344CB8AC3E}">
        <p14:creationId xmlns:p14="http://schemas.microsoft.com/office/powerpoint/2010/main" val="3802239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6D2CDC-2FAB-458A-E385-A0EA55165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0933"/>
            <a:ext cx="6858000" cy="30021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F22084-012F-C7BB-60AE-EF7EDFF843E1}"/>
              </a:ext>
            </a:extLst>
          </p:cNvPr>
          <p:cNvSpPr txBox="1"/>
          <p:nvPr/>
        </p:nvSpPr>
        <p:spPr>
          <a:xfrm>
            <a:off x="542022" y="241816"/>
            <a:ext cx="571152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2. Genetic PC1 correlates with mean sea surface temperature (Native r = -0.777;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 = 15; p&lt; 0.001; Introduced r = -0.744;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 = 22; p&lt; 0.001) and with expected heterozygosity (Hs; Native r = -0.755,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13, p = 0.001; Introduced r = -0.634,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22; p &lt; 0.001). Closed versus open circles represent native versus introduced populations, respectively. Population colors reflect a blue-to-red gradient of Genetic PC1 (Fig 1a). </a:t>
            </a:r>
          </a:p>
        </p:txBody>
      </p:sp>
    </p:spTree>
    <p:extLst>
      <p:ext uri="{BB962C8B-B14F-4D97-AF65-F5344CB8AC3E}">
        <p14:creationId xmlns:p14="http://schemas.microsoft.com/office/powerpoint/2010/main" val="691705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6F19A-F7BE-894E-048A-CE021D3FF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D38F6-D6BA-3863-156C-C06CC2EED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923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584474-CF1F-7BBC-36C5-4CA392155898}"/>
              </a:ext>
            </a:extLst>
          </p:cNvPr>
          <p:cNvSpPr txBox="1"/>
          <p:nvPr/>
        </p:nvSpPr>
        <p:spPr>
          <a:xfrm>
            <a:off x="442451" y="575187"/>
            <a:ext cx="5545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S2 – 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rincipal components analysis (PCA) of 726 oysters using 7046 loci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911B0D-6A76-43A9-C95F-9D5579AD1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7" y="1221517"/>
            <a:ext cx="6725265" cy="672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95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509D7E61-53B8-D929-E72C-8AD51F9B5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1964"/>
            <a:ext cx="6858000" cy="57800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A98AAF-8FC5-9ED1-7A7C-8F8295548FE9}"/>
              </a:ext>
            </a:extLst>
          </p:cNvPr>
          <p:cNvSpPr txBox="1"/>
          <p:nvPr/>
        </p:nvSpPr>
        <p:spPr>
          <a:xfrm>
            <a:off x="531254" y="404388"/>
            <a:ext cx="6174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Figure S3 – Heatmap of pairwise Weir &amp; Cockerham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PhiSt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Dendrogram via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R::lattice::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levelplot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().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656917-107E-9489-9302-106DF4AB9684}"/>
              </a:ext>
            </a:extLst>
          </p:cNvPr>
          <p:cNvSpPr txBox="1"/>
          <p:nvPr/>
        </p:nvSpPr>
        <p:spPr>
          <a:xfrm>
            <a:off x="4321287" y="3307417"/>
            <a:ext cx="21502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Southern Japan 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New Zealand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Southern California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AD93EE-2C74-1329-83FA-5E5B7FF3DFE5}"/>
              </a:ext>
            </a:extLst>
          </p:cNvPr>
          <p:cNvSpPr/>
          <p:nvPr/>
        </p:nvSpPr>
        <p:spPr>
          <a:xfrm>
            <a:off x="3898759" y="1858950"/>
            <a:ext cx="2347019" cy="2372430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2F9BEFC-E304-CE67-2C8A-4C7A3894D766}"/>
              </a:ext>
            </a:extLst>
          </p:cNvPr>
          <p:cNvSpPr/>
          <p:nvPr/>
        </p:nvSpPr>
        <p:spPr>
          <a:xfrm>
            <a:off x="834013" y="4681510"/>
            <a:ext cx="2544744" cy="256335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3F6853-239E-B852-5362-2C3F6B6FA652}"/>
              </a:ext>
            </a:extLst>
          </p:cNvPr>
          <p:cNvSpPr txBox="1"/>
          <p:nvPr/>
        </p:nvSpPr>
        <p:spPr>
          <a:xfrm>
            <a:off x="631738" y="4711654"/>
            <a:ext cx="21502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Northern Japan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Washington State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Spain, France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1B06B88-E86E-4526-00EF-99435BD0400F}"/>
              </a:ext>
            </a:extLst>
          </p:cNvPr>
          <p:cNvSpPr/>
          <p:nvPr/>
        </p:nvSpPr>
        <p:spPr>
          <a:xfrm>
            <a:off x="3378757" y="4231380"/>
            <a:ext cx="520002" cy="49609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E3A0D1-6420-EE12-AAC0-38A1814A2F91}"/>
              </a:ext>
            </a:extLst>
          </p:cNvPr>
          <p:cNvSpPr txBox="1"/>
          <p:nvPr/>
        </p:nvSpPr>
        <p:spPr>
          <a:xfrm>
            <a:off x="3225768" y="4219845"/>
            <a:ext cx="8259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South Korea</a:t>
            </a:r>
          </a:p>
        </p:txBody>
      </p:sp>
    </p:spTree>
    <p:extLst>
      <p:ext uri="{BB962C8B-B14F-4D97-AF65-F5344CB8AC3E}">
        <p14:creationId xmlns:p14="http://schemas.microsoft.com/office/powerpoint/2010/main" val="2334541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03094407-D992-8172-94B2-0101F90B1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2197"/>
            <a:ext cx="6858000" cy="5945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A98AAF-8FC5-9ED1-7A7C-8F8295548FE9}"/>
              </a:ext>
            </a:extLst>
          </p:cNvPr>
          <p:cNvSpPr txBox="1"/>
          <p:nvPr/>
        </p:nvSpPr>
        <p:spPr>
          <a:xfrm>
            <a:off x="531254" y="404388"/>
            <a:ext cx="6174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Figure S3 – Heatmap of pairwise Weir &amp; Cockerham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PhiSt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Dendrogram via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R::heatmap().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05B963-CD29-43E5-2708-B0F347EF664B}"/>
              </a:ext>
            </a:extLst>
          </p:cNvPr>
          <p:cNvSpPr txBox="1"/>
          <p:nvPr/>
        </p:nvSpPr>
        <p:spPr>
          <a:xfrm>
            <a:off x="1278783" y="6353574"/>
            <a:ext cx="21502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Northern Japan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Washington State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Spain, France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782385-1470-1AAC-8712-DACA54705EEA}"/>
              </a:ext>
            </a:extLst>
          </p:cNvPr>
          <p:cNvSpPr txBox="1"/>
          <p:nvPr/>
        </p:nvSpPr>
        <p:spPr>
          <a:xfrm>
            <a:off x="3627219" y="4039969"/>
            <a:ext cx="21502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Southern Japan 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Zealand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Southern California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7678B6-AFB4-1340-9AA0-7BD9F1E043DC}"/>
              </a:ext>
            </a:extLst>
          </p:cNvPr>
          <p:cNvSpPr/>
          <p:nvPr/>
        </p:nvSpPr>
        <p:spPr>
          <a:xfrm>
            <a:off x="3429000" y="2668333"/>
            <a:ext cx="1969068" cy="2017967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1DD987-7844-97EF-D1DF-AF0A47B47C97}"/>
              </a:ext>
            </a:extLst>
          </p:cNvPr>
          <p:cNvSpPr/>
          <p:nvPr/>
        </p:nvSpPr>
        <p:spPr>
          <a:xfrm>
            <a:off x="899458" y="5134709"/>
            <a:ext cx="2135392" cy="210010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70B1EA-8632-F567-454F-CA7F444486F8}"/>
              </a:ext>
            </a:extLst>
          </p:cNvPr>
          <p:cNvSpPr/>
          <p:nvPr/>
        </p:nvSpPr>
        <p:spPr>
          <a:xfrm>
            <a:off x="5398068" y="1841150"/>
            <a:ext cx="867807" cy="830997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1521A0-8269-9907-0744-FC8A9D1AF017}"/>
              </a:ext>
            </a:extLst>
          </p:cNvPr>
          <p:cNvSpPr txBox="1"/>
          <p:nvPr/>
        </p:nvSpPr>
        <p:spPr>
          <a:xfrm>
            <a:off x="3707841" y="1833049"/>
            <a:ext cx="14549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Argentina</a:t>
            </a:r>
          </a:p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Northern Europe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72E7DA-EBE6-7B56-A0AB-B99420EAC390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994319" y="2063881"/>
            <a:ext cx="403749" cy="1927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CFC3F8A-D59E-764C-2B72-4C09CE27B816}"/>
              </a:ext>
            </a:extLst>
          </p:cNvPr>
          <p:cNvSpPr/>
          <p:nvPr/>
        </p:nvSpPr>
        <p:spPr>
          <a:xfrm>
            <a:off x="3034849" y="4686299"/>
            <a:ext cx="394151" cy="41958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8239FCF-F9C8-475C-4280-7CADF464C3BB}"/>
              </a:ext>
            </a:extLst>
          </p:cNvPr>
          <p:cNvSpPr txBox="1"/>
          <p:nvPr/>
        </p:nvSpPr>
        <p:spPr>
          <a:xfrm>
            <a:off x="2820316" y="4668590"/>
            <a:ext cx="8259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South Korea</a:t>
            </a:r>
          </a:p>
        </p:txBody>
      </p:sp>
    </p:spTree>
    <p:extLst>
      <p:ext uri="{BB962C8B-B14F-4D97-AF65-F5344CB8AC3E}">
        <p14:creationId xmlns:p14="http://schemas.microsoft.com/office/powerpoint/2010/main" val="2860623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53087-B66E-C4AD-B97D-8AC15963A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108EF-20E8-548F-E549-F14DBA59C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60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112543-3583-B31A-4357-1DE3A734D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2714"/>
            <a:ext cx="6858000" cy="48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33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15460</TotalTime>
  <Words>279</Words>
  <Application>Microsoft Macintosh PowerPoint</Application>
  <PresentationFormat>Letter Paper (8.5x11 in)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Supplemental</vt:lpstr>
      <vt:lpstr>PowerPoint Presentation</vt:lpstr>
      <vt:lpstr>PowerPoint Presentation</vt:lpstr>
      <vt:lpstr>PowerPoint Presentation</vt:lpstr>
      <vt:lpstr>Other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 sotka</dc:creator>
  <cp:lastModifiedBy>Sotka, Erik</cp:lastModifiedBy>
  <cp:revision>113</cp:revision>
  <dcterms:created xsi:type="dcterms:W3CDTF">2022-08-15T13:44:08Z</dcterms:created>
  <dcterms:modified xsi:type="dcterms:W3CDTF">2022-11-02T17:14:36Z</dcterms:modified>
</cp:coreProperties>
</file>

<file path=docProps/thumbnail.jpeg>
</file>